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57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752B"/>
    <a:srgbClr val="3366FF"/>
    <a:srgbClr val="0000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2" autoAdjust="0"/>
    <p:restoredTop sz="94737" autoAdjust="0"/>
  </p:normalViewPr>
  <p:slideViewPr>
    <p:cSldViewPr>
      <p:cViewPr varScale="1">
        <p:scale>
          <a:sx n="59" d="100"/>
          <a:sy n="59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76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98884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17 – Equilibrium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17.2: The Equilibrium Law in Further Practice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T17D05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17.4 – Example #4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Phosphorous (V) chloride undergoes thermal decomposition as follows</a:t>
                </a:r>
              </a:p>
              <a:p>
                <a:pPr lvl="1"/>
                <a:r>
                  <a:rPr lang="en-US" sz="2000" dirty="0" smtClean="0">
                    <a:solidFill>
                      <a:srgbClr val="C00000"/>
                    </a:solidFill>
                  </a:rPr>
                  <a:t>PCl</a:t>
                </a:r>
                <a:r>
                  <a:rPr lang="en-US" sz="2000" baseline="-25000" dirty="0" smtClean="0">
                    <a:solidFill>
                      <a:srgbClr val="C00000"/>
                    </a:solidFill>
                  </a:rPr>
                  <a:t>5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(g) 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Cambria"/>
                  </a:rPr>
                  <a:t>⇌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PCl</a:t>
                </a:r>
                <a:r>
                  <a:rPr lang="en-US" sz="2000" baseline="-25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(g) + Cl</a:t>
                </a:r>
                <a:r>
                  <a:rPr lang="en-US" sz="2000" baseline="-25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(g)</a:t>
                </a:r>
              </a:p>
              <a:p>
                <a:r>
                  <a:rPr lang="en-US" sz="2000" dirty="0" smtClean="0"/>
                  <a:t>The equilibrium expression is as follows: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i="1">
                        <a:solidFill>
                          <a:srgbClr val="C00000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𝑃𝐶𝑙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/>
                        </m:sSubSup>
                        <m:sSup>
                          <m:sSup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𝐶𝑙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]</m:t>
                            </m:r>
                          </m:e>
                          <m:sup/>
                        </m:sSup>
                      </m:num>
                      <m:den>
                        <m:sSup>
                          <m:sSup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𝑃𝐶𝑙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]</m:t>
                            </m:r>
                          </m:e>
                          <m:sup/>
                        </m:sSup>
                      </m:den>
                    </m:f>
                  </m:oMath>
                </a14:m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r>
                  <a:rPr lang="en-US" sz="2000" dirty="0" smtClean="0"/>
                  <a:t>Some PCl</a:t>
                </a:r>
                <a:r>
                  <a:rPr lang="en-US" sz="2000" baseline="-25000" dirty="0" smtClean="0"/>
                  <a:t>5</a:t>
                </a:r>
                <a:r>
                  <a:rPr lang="en-US" sz="2000" dirty="0" smtClean="0"/>
                  <a:t> was placed in an evacuated flask of volume 1.0 dm</a:t>
                </a:r>
                <a:r>
                  <a:rPr lang="en-US" sz="2000" baseline="30000" dirty="0" smtClean="0"/>
                  <a:t>-3</a:t>
                </a:r>
                <a:r>
                  <a:rPr lang="en-US" sz="2000" dirty="0" smtClean="0"/>
                  <a:t> at 500K.</a:t>
                </a:r>
              </a:p>
              <a:p>
                <a:r>
                  <a:rPr lang="en-US" sz="2000" dirty="0" smtClean="0"/>
                  <a:t>An equilibrium was then established in which the concentration of PCl</a:t>
                </a:r>
                <a:r>
                  <a:rPr lang="en-US" sz="2000" baseline="-25000" dirty="0" smtClean="0"/>
                  <a:t>5</a:t>
                </a:r>
                <a:r>
                  <a:rPr lang="en-US" sz="2000" dirty="0" smtClean="0"/>
                  <a:t> was 4.0x10</a:t>
                </a:r>
                <a:r>
                  <a:rPr lang="en-US" sz="2000" baseline="30000" dirty="0" smtClean="0"/>
                  <a:t>-2</a:t>
                </a:r>
                <a:r>
                  <a:rPr lang="en-US" sz="2000" dirty="0" smtClean="0"/>
                  <a:t> </a:t>
                </a:r>
                <a:r>
                  <a:rPr lang="en-US" sz="2000" dirty="0" err="1" smtClean="0"/>
                  <a:t>mol</a:t>
                </a:r>
                <a:r>
                  <a:rPr lang="en-US" sz="2000" dirty="0" smtClean="0"/>
                  <a:t> dm</a:t>
                </a:r>
                <a:r>
                  <a:rPr lang="en-US" sz="2000" baseline="30000" dirty="0" smtClean="0"/>
                  <a:t>-3</a:t>
                </a:r>
                <a:r>
                  <a:rPr lang="en-US" sz="2000" dirty="0" smtClean="0"/>
                  <a:t>. </a:t>
                </a:r>
              </a:p>
              <a:p>
                <a:r>
                  <a:rPr lang="en-US" sz="2000" dirty="0" smtClean="0"/>
                  <a:t>The value of </a:t>
                </a:r>
                <a:r>
                  <a:rPr lang="en-US" sz="2000" dirty="0" err="1" smtClean="0"/>
                  <a:t>K</a:t>
                </a:r>
                <a:r>
                  <a:rPr lang="en-US" sz="2000" baseline="-25000" dirty="0" err="1" smtClean="0"/>
                  <a:t>c</a:t>
                </a:r>
                <a:r>
                  <a:rPr lang="en-US" sz="2000" dirty="0" smtClean="0"/>
                  <a:t> for the reaction at 500K is 1.00x10</a:t>
                </a:r>
                <a:r>
                  <a:rPr lang="en-US" sz="2000" baseline="30000" dirty="0" smtClean="0"/>
                  <a:t>-2</a:t>
                </a:r>
                <a:r>
                  <a:rPr lang="en-US" sz="2000" dirty="0" smtClean="0"/>
                  <a:t>. </a:t>
                </a:r>
              </a:p>
              <a:p>
                <a:r>
                  <a:rPr lang="en-US" sz="2000" dirty="0" smtClean="0"/>
                  <a:t>Calculate the concentration of chlorine in the equilibrium mixture</a:t>
                </a:r>
                <a:endParaRPr lang="en-US" sz="2000" dirty="0"/>
              </a:p>
              <a:p>
                <a:pPr lvl="1"/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99" t="-694" r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8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17.4 – Example #4 - 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Let the concentration of Cl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 at equilibrium = x </a:t>
                </a:r>
                <a:r>
                  <a:rPr lang="en-US" sz="2000" dirty="0" err="1" smtClean="0"/>
                  <a:t>mol</a:t>
                </a:r>
                <a:r>
                  <a:rPr lang="en-US" sz="2000" dirty="0" smtClean="0"/>
                  <a:t> dm</a:t>
                </a:r>
                <a:r>
                  <a:rPr lang="en-US" sz="2000" baseline="30000" dirty="0" smtClean="0"/>
                  <a:t>-3</a:t>
                </a:r>
                <a:endParaRPr lang="en-US" sz="2000" dirty="0" smtClean="0"/>
              </a:p>
              <a:p>
                <a:pPr marL="457200" lvl="1" indent="0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				PCl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5</a:t>
                </a:r>
                <a:r>
                  <a:rPr lang="en-US" sz="2000" dirty="0">
                    <a:solidFill>
                      <a:srgbClr val="C00000"/>
                    </a:solidFill>
                  </a:rPr>
                  <a:t>(g) </a:t>
                </a:r>
                <a:r>
                  <a:rPr lang="en-US" sz="2000" dirty="0">
                    <a:solidFill>
                      <a:srgbClr val="C00000"/>
                    </a:solidFill>
                    <a:latin typeface="Cambria"/>
                  </a:rPr>
                  <a:t>⇌ </a:t>
                </a:r>
                <a:r>
                  <a:rPr lang="en-US" sz="2000" dirty="0">
                    <a:solidFill>
                      <a:srgbClr val="C00000"/>
                    </a:solidFill>
                  </a:rPr>
                  <a:t>PCl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3</a:t>
                </a:r>
                <a:r>
                  <a:rPr lang="en-US" sz="2000" dirty="0">
                    <a:solidFill>
                      <a:srgbClr val="C00000"/>
                    </a:solidFill>
                  </a:rPr>
                  <a:t>(g) + Cl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>
                    <a:solidFill>
                      <a:srgbClr val="C00000"/>
                    </a:solidFill>
                  </a:rPr>
                  <a:t>(g)</a:t>
                </a:r>
              </a:p>
              <a:p>
                <a:pPr marL="0" indent="0">
                  <a:buNone/>
                </a:pPr>
                <a:r>
                  <a:rPr lang="en-US" sz="2000" dirty="0" err="1" smtClean="0">
                    <a:solidFill>
                      <a:srgbClr val="C00000"/>
                    </a:solidFill>
                  </a:rPr>
                  <a:t>Equil</a:t>
                </a:r>
                <a:r>
                  <a:rPr lang="en-US" sz="2000" dirty="0">
                    <a:solidFill>
                      <a:srgbClr val="C00000"/>
                    </a:solidFill>
                  </a:rPr>
                  <a:t>. Conc. (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dm</a:t>
                </a:r>
                <a:r>
                  <a:rPr lang="en-US" sz="2000" baseline="30000" dirty="0" smtClean="0">
                    <a:solidFill>
                      <a:srgbClr val="C00000"/>
                    </a:solidFill>
                  </a:rPr>
                  <a:t>-3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	           4.0x10</a:t>
                </a:r>
                <a:r>
                  <a:rPr lang="en-US" sz="2000" baseline="30000" dirty="0" smtClean="0">
                    <a:solidFill>
                      <a:srgbClr val="C00000"/>
                    </a:solidFill>
                  </a:rPr>
                  <a:t>-2        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x           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x</a:t>
                </a: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sz="2000" dirty="0" smtClean="0"/>
                  <a:t>To solve for the moles of x, set up the equilibrium expression: </a:t>
                </a: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=1.0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4.0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b="0" dirty="0" smtClean="0"/>
              </a:p>
              <a:p>
                <a:pPr marL="0" indent="0">
                  <a:buNone/>
                </a:pPr>
                <a:endParaRPr lang="en-US" sz="2000" b="0" dirty="0" smtClean="0"/>
              </a:p>
              <a:p>
                <a:pPr marL="0" indent="0">
                  <a:buNone/>
                </a:pPr>
                <a:r>
                  <a:rPr lang="en-US" sz="2000" b="0" dirty="0" smtClean="0"/>
                  <a:t>Solve for x, and find: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=2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𝑚𝑜𝑙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𝑑𝑚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99" t="-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736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90" y="8806"/>
            <a:ext cx="9144000" cy="683890"/>
          </a:xfrm>
        </p:spPr>
        <p:txBody>
          <a:bodyPr/>
          <a:lstStyle/>
          <a:p>
            <a:r>
              <a:rPr lang="en-US" sz="3200" b="1" dirty="0" smtClean="0"/>
              <a:t>17.2 Equilibrium Law - 2 </a:t>
            </a:r>
            <a:r>
              <a:rPr lang="en-US" sz="3200" b="1" dirty="0"/>
              <a:t>hours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-6288" y="1556792"/>
                <a:ext cx="9144000" cy="4392488"/>
              </a:xfrm>
            </p:spPr>
            <p:txBody>
              <a:bodyPr/>
              <a:lstStyle/>
              <a:p>
                <a:r>
                  <a:rPr lang="en-US" dirty="0" smtClean="0"/>
                  <a:t>17.2.1 Solve homogeneous equilibrium problems using the expression for K</a:t>
                </a:r>
                <a:r>
                  <a:rPr lang="en-US" baseline="-25000" dirty="0" smtClean="0"/>
                  <a:t>c</a:t>
                </a:r>
                <a:r>
                  <a:rPr lang="en-US" dirty="0" smtClean="0"/>
                  <a:t>. (3) </a:t>
                </a:r>
              </a:p>
              <a:p>
                <a:r>
                  <a:rPr lang="en-US" sz="2800" dirty="0" smtClean="0"/>
                  <a:t>Just as discussed in Topic 07, the equilibrium constant for a reaction can be derived using the chemical equation and coefficients within. </a:t>
                </a:r>
              </a:p>
              <a:p>
                <a:r>
                  <a:rPr lang="en-US" dirty="0"/>
                  <a:t>For the </a:t>
                </a:r>
                <a:r>
                  <a:rPr lang="en-US" dirty="0" smtClean="0"/>
                  <a:t>dynamic equilibrium of the decomposition of phosphorous </a:t>
                </a:r>
                <a:r>
                  <a:rPr lang="en-US" dirty="0" err="1" smtClean="0"/>
                  <a:t>pentachloride</a:t>
                </a:r>
                <a:r>
                  <a:rPr lang="en-US" dirty="0" smtClean="0"/>
                  <a:t>, the value for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is:</a:t>
                </a:r>
                <a:endParaRPr lang="en-US" dirty="0"/>
              </a:p>
              <a:p>
                <a:pPr lvl="1"/>
                <a:r>
                  <a:rPr lang="en-US" dirty="0" smtClean="0"/>
                  <a:t>PCl</a:t>
                </a:r>
                <a:r>
                  <a:rPr lang="en-US" baseline="-25000" dirty="0" smtClean="0"/>
                  <a:t>5</a:t>
                </a:r>
                <a:r>
                  <a:rPr lang="en-US" dirty="0" smtClean="0"/>
                  <a:t>(g) </a:t>
                </a:r>
                <a:r>
                  <a:rPr lang="en-US" dirty="0" smtClean="0">
                    <a:latin typeface="Cambria"/>
                  </a:rPr>
                  <a:t>⇌ </a:t>
                </a:r>
                <a:r>
                  <a:rPr lang="en-US" dirty="0" smtClean="0"/>
                  <a:t>PCl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(g) </a:t>
                </a:r>
                <a:r>
                  <a:rPr lang="en-US" dirty="0"/>
                  <a:t>+ </a:t>
                </a:r>
                <a:r>
                  <a:rPr lang="en-US" dirty="0" smtClean="0"/>
                  <a:t>Cl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𝑃𝐶𝑙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bSup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𝐶𝑙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𝑃𝐶𝑙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The value of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indicates the position of equilibrium</a:t>
                </a:r>
                <a:endParaRPr lang="en-US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6288" y="1556792"/>
                <a:ext cx="9144000" cy="4392488"/>
              </a:xfrm>
              <a:blipFill rotWithShape="1">
                <a:blip r:embed="rId2"/>
                <a:stretch>
                  <a:fillRect l="-1467" t="-1526" r="-2267" b="-18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17.2 – Homogeneous </a:t>
            </a:r>
            <a:r>
              <a:rPr lang="en-US" sz="4000" dirty="0" err="1" smtClean="0"/>
              <a:t>Equilibria</a:t>
            </a:r>
            <a:r>
              <a:rPr lang="en-US" sz="4000" dirty="0" smtClean="0"/>
              <a:t> </a:t>
            </a:r>
            <a:r>
              <a:rPr lang="en-US" sz="4000" dirty="0" err="1" smtClean="0"/>
              <a:t>Calcs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equilibrium examples in IB Chemistry will be of a homogeneous nature for simplicity</a:t>
            </a:r>
          </a:p>
          <a:p>
            <a:r>
              <a:rPr lang="en-US" dirty="0" smtClean="0"/>
              <a:t>You must be able to </a:t>
            </a:r>
          </a:p>
          <a:p>
            <a:pPr lvl="1"/>
            <a:r>
              <a:rPr lang="en-US" dirty="0" smtClean="0"/>
              <a:t>Confidently write equilibrium expressions</a:t>
            </a:r>
          </a:p>
          <a:p>
            <a:pPr lvl="1"/>
            <a:r>
              <a:rPr lang="en-US" dirty="0" smtClean="0"/>
              <a:t>Put numbers to the process (use data to solve for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17.2 </a:t>
            </a:r>
            <a:r>
              <a:rPr lang="en-US" dirty="0" smtClean="0"/>
              <a:t>– Example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Nitrogen (II) oxide, NO, is a pollutant released into the atmosphere from car exhausts. It is also formed when </a:t>
            </a:r>
            <a:r>
              <a:rPr lang="en-US" sz="2000" dirty="0" err="1" smtClean="0"/>
              <a:t>nitrosyl</a:t>
            </a:r>
            <a:r>
              <a:rPr lang="en-US" sz="2000" dirty="0" smtClean="0"/>
              <a:t> chloride, </a:t>
            </a:r>
            <a:r>
              <a:rPr lang="en-US" sz="2000" dirty="0" err="1" smtClean="0"/>
              <a:t>NOCl</a:t>
            </a:r>
            <a:r>
              <a:rPr lang="en-US" sz="2000" dirty="0" smtClean="0"/>
              <a:t>, dissociates according to the following equation: </a:t>
            </a:r>
          </a:p>
          <a:p>
            <a:pPr lvl="1"/>
            <a:r>
              <a:rPr lang="en-US" sz="2000" dirty="0" smtClean="0"/>
              <a:t>2NOCl(g) </a:t>
            </a:r>
            <a:r>
              <a:rPr lang="en-US" sz="2000" dirty="0" smtClean="0">
                <a:latin typeface="Cambria"/>
              </a:rPr>
              <a:t>⇌ </a:t>
            </a:r>
            <a:r>
              <a:rPr lang="en-US" sz="2000" dirty="0" smtClean="0"/>
              <a:t>2NO(g) + Cl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(g)</a:t>
            </a:r>
          </a:p>
          <a:p>
            <a:r>
              <a:rPr lang="en-US" sz="2000" dirty="0" smtClean="0"/>
              <a:t>Different amounts of each of the reactants were studied at two different temperatures, 503K and 738K.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2000" dirty="0" smtClean="0"/>
              <a:t>A: write the expression for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c</a:t>
            </a:r>
            <a:endParaRPr lang="en-US" sz="2000" dirty="0" smtClean="0"/>
          </a:p>
          <a:p>
            <a:pPr lvl="1"/>
            <a:r>
              <a:rPr lang="en-US" sz="2000" dirty="0" smtClean="0"/>
              <a:t>B: Calculate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for both temps given</a:t>
            </a:r>
          </a:p>
          <a:p>
            <a:pPr lvl="1"/>
            <a:r>
              <a:rPr lang="en-US" sz="2000" dirty="0" smtClean="0"/>
              <a:t>C: Is the forward reaction </a:t>
            </a:r>
            <a:r>
              <a:rPr lang="en-US" sz="2000" dirty="0" err="1" smtClean="0"/>
              <a:t>endo</a:t>
            </a:r>
            <a:r>
              <a:rPr lang="en-US" sz="2000" dirty="0" smtClean="0"/>
              <a:t>- or </a:t>
            </a:r>
            <a:r>
              <a:rPr lang="en-US" sz="2000" dirty="0" err="1" smtClean="0"/>
              <a:t>exo</a:t>
            </a:r>
            <a:r>
              <a:rPr lang="en-US" sz="2000" dirty="0" smtClean="0"/>
              <a:t>-thermic? Base it on Topic 7 ideas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248127"/>
              </p:ext>
            </p:extLst>
          </p:nvPr>
        </p:nvGraphicFramePr>
        <p:xfrm>
          <a:off x="179512" y="3717032"/>
          <a:ext cx="8784976" cy="15539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38091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Concentration (</a:t>
                      </a:r>
                      <a:r>
                        <a:rPr lang="en-US" dirty="0" err="1" smtClean="0"/>
                        <a:t>mol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117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Temperature (K)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NOCl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</a:t>
                      </a:r>
                      <a:r>
                        <a:rPr lang="en-US" b="1" baseline="-25000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</a:tr>
              <a:tr h="380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2.33x10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1.46x10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1.15x10-2</a:t>
                      </a:r>
                      <a:endParaRPr lang="en-US" dirty="0"/>
                    </a:p>
                  </a:txBody>
                  <a:tcPr/>
                </a:tc>
              </a:tr>
              <a:tr h="3809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3.68x10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7.63x10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2.14x10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5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#1 - answers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340768"/>
                <a:ext cx="8712968" cy="4392488"/>
              </a:xfrm>
            </p:spPr>
            <p:txBody>
              <a:bodyPr/>
              <a:lstStyle/>
              <a:p>
                <a:pPr marL="342900" lvl="1" indent="-342900">
                  <a:buClr>
                    <a:schemeClr val="hlink"/>
                  </a:buClr>
                  <a:buSzPct val="11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𝑁𝑂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𝐶𝑙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𝑁𝑂𝐶𝑙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pPr marL="342900" lvl="1" indent="-342900">
                  <a:buClr>
                    <a:schemeClr val="hlink"/>
                  </a:buClr>
                  <a:buSzPct val="110000"/>
                </a:pPr>
                <a:r>
                  <a:rPr lang="en-US" dirty="0" smtClean="0"/>
                  <a:t>At 503K</a:t>
                </a:r>
              </a:p>
              <a:p>
                <a:pPr marL="742950" lvl="2" indent="-342900">
                  <a:buSzPct val="11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1.46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1.15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2.33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−4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0" smtClean="0">
                        <a:latin typeface="Cambria Math"/>
                      </a:rPr>
                      <m:t>=4.5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x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342900" lvl="1" indent="-342900">
                  <a:buSzPct val="110000"/>
                </a:pPr>
                <a:r>
                  <a:rPr lang="en-US" dirty="0" smtClean="0"/>
                  <a:t>At 738K</a:t>
                </a:r>
              </a:p>
              <a:p>
                <a:pPr marL="742950" lvl="2" indent="-342900">
                  <a:buSzPct val="11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7.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63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2.14</m:t>
                        </m:r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3.68</m:t>
                            </m:r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−4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 b="0" i="0" smtClean="0">
                        <a:latin typeface="Cambria Math"/>
                      </a:rPr>
                      <m:t>9.2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x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342900" lvl="1" indent="-342900">
                  <a:buSzPct val="110000"/>
                </a:pPr>
                <a:r>
                  <a:rPr lang="en-US" dirty="0" smtClean="0"/>
                  <a:t>Endothermic: The value of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is greater at 738K;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increases with temperature, with the forward 	reaction being favored to increase the 	proportion of products in the equilibrium 	mixture. </a:t>
                </a:r>
                <a:endParaRPr lang="en-US" dirty="0"/>
              </a:p>
              <a:p>
                <a:pPr marL="742950" lvl="2" indent="-342900">
                  <a:buSzPct val="110000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340768"/>
                <a:ext cx="8712968" cy="4392488"/>
              </a:xfrm>
              <a:blipFill rotWithShape="1">
                <a:blip r:embed="rId2"/>
                <a:stretch>
                  <a:fillRect l="-146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7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 – Example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acid-catalyzed hydrolysis of ethyl </a:t>
            </a:r>
            <a:r>
              <a:rPr lang="en-US" dirty="0" err="1" smtClean="0"/>
              <a:t>ethanoate</a:t>
            </a:r>
            <a:r>
              <a:rPr lang="en-US" dirty="0" smtClean="0"/>
              <a:t> can be achieved by mixing the ester with dilute hydrochloric acid        </a:t>
            </a:r>
            <a:r>
              <a:rPr lang="en-US" sz="2400" dirty="0" smtClean="0">
                <a:solidFill>
                  <a:srgbClr val="C00000"/>
                </a:solidFill>
              </a:rPr>
              <a:t>H</a:t>
            </a:r>
            <a:r>
              <a:rPr lang="en-US" sz="2400" baseline="30000" dirty="0" smtClean="0">
                <a:solidFill>
                  <a:srgbClr val="C00000"/>
                </a:solidFill>
              </a:rPr>
              <a:t>+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CH</a:t>
            </a:r>
            <a:r>
              <a:rPr lang="en-US" baseline="-25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CO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H(l</a:t>
            </a:r>
            <a:r>
              <a:rPr lang="en-US" dirty="0">
                <a:solidFill>
                  <a:srgbClr val="C00000"/>
                </a:solidFill>
              </a:rPr>
              <a:t>) + C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H</a:t>
            </a:r>
            <a:r>
              <a:rPr lang="en-US" baseline="-25000" dirty="0">
                <a:solidFill>
                  <a:srgbClr val="C00000"/>
                </a:solidFill>
              </a:rPr>
              <a:t>5</a:t>
            </a:r>
            <a:r>
              <a:rPr lang="en-US" dirty="0">
                <a:solidFill>
                  <a:srgbClr val="C00000"/>
                </a:solidFill>
              </a:rPr>
              <a:t>OH(l)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CH</a:t>
            </a:r>
            <a:r>
              <a:rPr lang="en-US" baseline="-25000" dirty="0">
                <a:solidFill>
                  <a:srgbClr val="C00000"/>
                </a:solidFill>
              </a:rPr>
              <a:t>3</a:t>
            </a:r>
            <a:r>
              <a:rPr lang="en-US" dirty="0">
                <a:solidFill>
                  <a:srgbClr val="C00000"/>
                </a:solidFill>
              </a:rPr>
              <a:t>CO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H</a:t>
            </a:r>
            <a:r>
              <a:rPr lang="en-US" baseline="-25000" dirty="0">
                <a:solidFill>
                  <a:srgbClr val="C00000"/>
                </a:solidFill>
              </a:rPr>
              <a:t>5</a:t>
            </a:r>
            <a:r>
              <a:rPr lang="en-US" dirty="0">
                <a:solidFill>
                  <a:srgbClr val="C00000"/>
                </a:solidFill>
              </a:rPr>
              <a:t>(l) + 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O(l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</a:p>
          <a:p>
            <a:r>
              <a:rPr lang="en-US" dirty="0" smtClean="0"/>
              <a:t>If 1.00 </a:t>
            </a:r>
            <a:r>
              <a:rPr lang="en-US" dirty="0" err="1" smtClean="0"/>
              <a:t>mol</a:t>
            </a:r>
            <a:r>
              <a:rPr lang="en-US" dirty="0" smtClean="0"/>
              <a:t> of both ethyl </a:t>
            </a:r>
            <a:r>
              <a:rPr lang="en-US" dirty="0" err="1" smtClean="0"/>
              <a:t>ethanoate</a:t>
            </a:r>
            <a:r>
              <a:rPr lang="en-US" dirty="0" smtClean="0"/>
              <a:t> and water are mixed, in dynamic equilibrium 0.30 moles of </a:t>
            </a:r>
            <a:r>
              <a:rPr lang="en-US" dirty="0" err="1" smtClean="0"/>
              <a:t>ethanoic</a:t>
            </a:r>
            <a:r>
              <a:rPr lang="en-US" dirty="0" smtClean="0"/>
              <a:t> acid is found in the mixture</a:t>
            </a:r>
          </a:p>
          <a:p>
            <a:r>
              <a:rPr lang="en-US" dirty="0" smtClean="0"/>
              <a:t>Calculate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at this temperature</a:t>
            </a:r>
            <a:endParaRPr lang="en-US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111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17.2 – Example #2 - 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First set up the equation as follows: </a:t>
                </a:r>
              </a:p>
              <a:p>
                <a:pPr marL="0" indent="0" algn="r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                              CH</a:t>
                </a:r>
                <a:r>
                  <a:rPr lang="en-US" sz="2000" baseline="-25000" dirty="0" smtClean="0">
                    <a:solidFill>
                      <a:srgbClr val="C00000"/>
                    </a:solidFill>
                  </a:rPr>
                  <a:t>3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CO</a:t>
                </a:r>
                <a:r>
                  <a:rPr lang="en-US" sz="2000" baseline="-25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H(l</a:t>
                </a:r>
                <a:r>
                  <a:rPr lang="en-US" sz="2000" dirty="0">
                    <a:solidFill>
                      <a:srgbClr val="C00000"/>
                    </a:solidFill>
                  </a:rPr>
                  <a:t>) + C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>
                    <a:solidFill>
                      <a:srgbClr val="C00000"/>
                    </a:solidFill>
                  </a:rPr>
                  <a:t>H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5</a:t>
                </a:r>
                <a:r>
                  <a:rPr lang="en-US" sz="2000" dirty="0">
                    <a:solidFill>
                      <a:srgbClr val="C00000"/>
                    </a:solidFill>
                  </a:rPr>
                  <a:t>OH(l) </a:t>
                </a:r>
                <a:r>
                  <a:rPr lang="en-US" sz="2000" dirty="0">
                    <a:solidFill>
                      <a:srgbClr val="C00000"/>
                    </a:solidFill>
                    <a:latin typeface="Cambria"/>
                  </a:rPr>
                  <a:t>⇌ </a:t>
                </a:r>
                <a:r>
                  <a:rPr lang="en-US" sz="2000" dirty="0">
                    <a:solidFill>
                      <a:srgbClr val="C00000"/>
                    </a:solidFill>
                  </a:rPr>
                  <a:t>CH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3</a:t>
                </a:r>
                <a:r>
                  <a:rPr lang="en-US" sz="2000" dirty="0">
                    <a:solidFill>
                      <a:srgbClr val="C00000"/>
                    </a:solidFill>
                  </a:rPr>
                  <a:t>CO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>
                    <a:solidFill>
                      <a:srgbClr val="C00000"/>
                    </a:solidFill>
                  </a:rPr>
                  <a:t>C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>
                    <a:solidFill>
                      <a:srgbClr val="C00000"/>
                    </a:solidFill>
                  </a:rPr>
                  <a:t>H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5</a:t>
                </a:r>
                <a:r>
                  <a:rPr lang="en-US" sz="2000" dirty="0">
                    <a:solidFill>
                      <a:srgbClr val="C00000"/>
                    </a:solidFill>
                  </a:rPr>
                  <a:t>(l) + H</a:t>
                </a:r>
                <a:r>
                  <a:rPr lang="en-US" sz="2000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sz="2000" dirty="0">
                    <a:solidFill>
                      <a:srgbClr val="C00000"/>
                    </a:solidFill>
                  </a:rPr>
                  <a:t>O(l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Starting amount (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         1.00           1.00              0.00              0.00</a:t>
                </a: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Equilibrium amount (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                                                              0.30</a:t>
                </a:r>
              </a:p>
              <a:p>
                <a:r>
                  <a:rPr lang="en-US" sz="2000" dirty="0" smtClean="0"/>
                  <a:t>In taking into account the coefficients of the equation: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Starting amount (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>
                    <a:solidFill>
                      <a:srgbClr val="C00000"/>
                    </a:solidFill>
                  </a:rPr>
                  <a:t>)         1.00           1.00              0.00              0.00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Equilibrium amount (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>
                    <a:solidFill>
                      <a:srgbClr val="C00000"/>
                    </a:solidFill>
                  </a:rPr>
                  <a:t>)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(1.00-0.30) </a:t>
                </a:r>
                <a:r>
                  <a:rPr lang="en-US" sz="2000" dirty="0">
                    <a:solidFill>
                      <a:srgbClr val="C00000"/>
                    </a:solidFill>
                  </a:rPr>
                  <a:t>(1.00-0.30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        0.30              0.30</a:t>
                </a:r>
              </a:p>
              <a:p>
                <a:r>
                  <a:rPr lang="en-US" sz="2000" dirty="0" smtClean="0"/>
                  <a:t>In order to put these amount in the equilibrium expression to find </a:t>
                </a:r>
                <a:r>
                  <a:rPr lang="en-US" sz="2000" dirty="0" err="1" smtClean="0"/>
                  <a:t>K</a:t>
                </a:r>
                <a:r>
                  <a:rPr lang="en-US" sz="2000" baseline="-25000" dirty="0" err="1" smtClean="0"/>
                  <a:t>c</a:t>
                </a:r>
                <a:r>
                  <a:rPr lang="en-US" sz="2000" dirty="0" smtClean="0"/>
                  <a:t>, they must be values of molarity (</a:t>
                </a:r>
                <a:r>
                  <a:rPr lang="en-US" sz="2000" dirty="0" err="1" smtClean="0"/>
                  <a:t>mol</a:t>
                </a:r>
                <a:r>
                  <a:rPr lang="en-US" sz="2000" dirty="0" smtClean="0"/>
                  <a:t> cm</a:t>
                </a:r>
                <a:r>
                  <a:rPr lang="en-US" sz="2000" baseline="30000" dirty="0" smtClean="0"/>
                  <a:t>-3</a:t>
                </a:r>
                <a:r>
                  <a:rPr lang="en-US" sz="2000" dirty="0" smtClean="0"/>
                  <a:t>) and not just moles (</a:t>
                </a:r>
                <a:r>
                  <a:rPr lang="en-US" sz="2000" dirty="0" err="1" smtClean="0"/>
                  <a:t>mol</a:t>
                </a:r>
                <a:r>
                  <a:rPr lang="en-US" sz="2000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sz="2000" dirty="0" err="1" smtClean="0">
                    <a:solidFill>
                      <a:srgbClr val="C00000"/>
                    </a:solidFill>
                  </a:rPr>
                  <a:t>Equil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. Conc. </a:t>
                </a:r>
                <a:r>
                  <a:rPr lang="en-US" sz="2000" dirty="0">
                    <a:solidFill>
                      <a:srgbClr val="C00000"/>
                    </a:solidFill>
                  </a:rPr>
                  <a:t>(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 dm</a:t>
                </a:r>
                <a:r>
                  <a:rPr lang="en-US" sz="2000" baseline="30000" dirty="0" smtClean="0">
                    <a:solidFill>
                      <a:srgbClr val="C00000"/>
                    </a:solidFill>
                  </a:rPr>
                  <a:t>-3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       0.70/V         0.70/V         0.30/V            0.30/V</a:t>
                </a:r>
                <a:endParaRPr lang="en-US" sz="2000" dirty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</a:rPr>
                              <m:t>𝐶𝑂𝑂𝐻</m:t>
                            </m:r>
                          </m:e>
                        </m:d>
                        <m:r>
                          <a:rPr lang="en-US" sz="2000" b="0" i="1" smtClean="0">
                            <a:latin typeface="Cambria Math"/>
                          </a:rPr>
                          <m:t>[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𝑂𝐻</m:t>
                        </m:r>
                        <m:r>
                          <a:rPr lang="en-US" sz="2000" b="0" i="1" smtClean="0">
                            <a:latin typeface="Cambria Math"/>
                          </a:rPr>
                          <m:t>]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</a:rPr>
                              <m:t>𝐶𝑂𝑂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5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latin typeface="Cambria Math"/>
                          </a:rPr>
                          <m:t>[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  <m:r>
                          <a:rPr lang="en-US" sz="2000" b="0" i="1" smtClean="0">
                            <a:latin typeface="Cambria Math"/>
                          </a:rPr>
                          <m:t>]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0.30/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[</m:t>
                        </m:r>
                        <m:r>
                          <a:rPr lang="en-US" sz="2000" b="0" i="1" smtClean="0">
                            <a:latin typeface="Cambria Math"/>
                          </a:rPr>
                          <m:t>0.30/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  <m:r>
                          <a:rPr lang="en-US" sz="2000" i="1">
                            <a:latin typeface="Cambria Math"/>
                          </a:rPr>
                          <m:t>]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0.70/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</m:d>
                        <m:r>
                          <a:rPr lang="en-US" sz="2000" i="1">
                            <a:latin typeface="Cambria Math"/>
                          </a:rPr>
                          <m:t>[</m:t>
                        </m:r>
                        <m:r>
                          <a:rPr lang="en-US" sz="2000" b="0" i="1" smtClean="0">
                            <a:latin typeface="Cambria Math"/>
                          </a:rPr>
                          <m:t>0.70/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𝑉</m:t>
                        </m:r>
                        <m:r>
                          <a:rPr lang="en-US" sz="2000" i="1">
                            <a:latin typeface="Cambria Math"/>
                          </a:rPr>
                          <m:t>]</m:t>
                        </m:r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0.30 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/>
                          </a:rPr>
                          <m:t> 0.30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0.70 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/>
                          </a:rPr>
                          <m:t> 0.70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=0.18</m:t>
                    </m:r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99" t="-694" r="-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157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17.2 – Example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An organic compound X exists in equilibrium with its isomer, Y, in the liquid state at a particular temperature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X(l) </a:t>
            </a:r>
            <a:r>
              <a:rPr lang="en-US" sz="2000" dirty="0" smtClean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sz="2000" dirty="0" smtClean="0">
                <a:solidFill>
                  <a:srgbClr val="C00000"/>
                </a:solidFill>
              </a:rPr>
              <a:t>Y(l)</a:t>
            </a:r>
          </a:p>
          <a:p>
            <a:r>
              <a:rPr lang="en-US" sz="2000" dirty="0" smtClean="0"/>
              <a:t>Calculate how many moles of Y are formed at equilibrium if 1 mole of X is allowed to reach equilibrium at this temperature, if </a:t>
            </a:r>
            <a:r>
              <a:rPr lang="en-US" sz="2000" dirty="0" err="1" smtClean="0"/>
              <a:t>K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 has a value of 0.02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57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17.2 – Example #3 - answers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Let the number of moles of Y at equilibrium = y moles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rgbClr val="C00000"/>
                    </a:solidFill>
                  </a:rPr>
                  <a:t>	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			X(l)     </a:t>
                </a:r>
                <a:r>
                  <a:rPr lang="en-US" sz="2000" dirty="0">
                    <a:solidFill>
                      <a:srgbClr val="C00000"/>
                    </a:solidFill>
                    <a:latin typeface="Cambria"/>
                  </a:rPr>
                  <a:t>⇌ </a:t>
                </a:r>
                <a:r>
                  <a:rPr lang="en-US" sz="2000" dirty="0" smtClean="0">
                    <a:solidFill>
                      <a:srgbClr val="C00000"/>
                    </a:solidFill>
                    <a:latin typeface="Cambria"/>
                  </a:rPr>
                  <a:t>     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Y(l</a:t>
                </a:r>
                <a:r>
                  <a:rPr lang="en-US" sz="2000" dirty="0">
                    <a:solidFill>
                      <a:srgbClr val="C00000"/>
                    </a:solidFill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Starting amount (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		1.00           0.00</a:t>
                </a:r>
              </a:p>
              <a:p>
                <a:pPr marL="0" indent="0">
                  <a:buNone/>
                </a:pPr>
                <a:r>
                  <a:rPr lang="en-US" sz="2000" dirty="0" smtClean="0">
                    <a:solidFill>
                      <a:srgbClr val="C00000"/>
                    </a:solidFill>
                  </a:rPr>
                  <a:t>Equilibrium </a:t>
                </a:r>
                <a:r>
                  <a:rPr lang="en-US" sz="2000" dirty="0">
                    <a:solidFill>
                      <a:srgbClr val="C00000"/>
                    </a:solidFill>
                  </a:rPr>
                  <a:t>amount (</a:t>
                </a:r>
                <a:r>
                  <a:rPr lang="en-US" sz="2000" dirty="0" err="1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>
                    <a:solidFill>
                      <a:srgbClr val="C00000"/>
                    </a:solidFill>
                  </a:rPr>
                  <a:t>)      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 (1.00-y)          y</a:t>
                </a:r>
              </a:p>
              <a:p>
                <a:pPr marL="0" indent="0">
                  <a:buNone/>
                </a:pPr>
                <a:r>
                  <a:rPr lang="en-US" sz="2000" dirty="0" err="1" smtClean="0">
                    <a:solidFill>
                      <a:srgbClr val="C00000"/>
                    </a:solidFill>
                  </a:rPr>
                  <a:t>Equil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. Conc. (</a:t>
                </a:r>
                <a:r>
                  <a:rPr lang="en-US" sz="2000" dirty="0" err="1" smtClean="0">
                    <a:solidFill>
                      <a:srgbClr val="C00000"/>
                    </a:solidFill>
                  </a:rPr>
                  <a:t>mol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 dm</a:t>
                </a:r>
                <a:r>
                  <a:rPr lang="en-US" sz="2000" baseline="30000" dirty="0" smtClean="0">
                    <a:solidFill>
                      <a:srgbClr val="C00000"/>
                    </a:solidFill>
                  </a:rPr>
                  <a:t>-3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)          (1.00-y)/V       y/V</a:t>
                </a:r>
              </a:p>
              <a:p>
                <a:pPr marL="0" indent="0">
                  <a:buNone/>
                </a:pP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r>
                  <a:rPr lang="en-US" sz="2000" dirty="0" smtClean="0"/>
                  <a:t>The </a:t>
                </a:r>
                <a:r>
                  <a:rPr lang="en-US" sz="2000" dirty="0" err="1" smtClean="0"/>
                  <a:t>K</a:t>
                </a:r>
                <a:r>
                  <a:rPr lang="en-US" sz="2000" baseline="-25000" dirty="0" err="1" smtClean="0"/>
                  <a:t>c</a:t>
                </a:r>
                <a:r>
                  <a:rPr lang="en-US" sz="2000" dirty="0" smtClean="0"/>
                  <a:t> value, which is given as 0.02, can be set equal to the expression: </a:t>
                </a: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𝐾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=0.02=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𝑌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]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𝑋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]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/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(1.00−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)/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(1.00−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srgbClr val="C00000"/>
                  </a:solidFill>
                </a:endParaRPr>
              </a:p>
              <a:p>
                <a:r>
                  <a:rPr lang="en-US" sz="2000" dirty="0" smtClean="0"/>
                  <a:t>In the expression, the concentration (or # </a:t>
                </a:r>
                <a:r>
                  <a:rPr lang="en-US" sz="2000" dirty="0" err="1" smtClean="0"/>
                  <a:t>mol</a:t>
                </a:r>
                <a:r>
                  <a:rPr lang="en-US" sz="2000" dirty="0" smtClean="0"/>
                  <a:t>) can be calculated for y.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=0.02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1.00−</m:t>
                          </m:r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=0.02 −0.02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=0.0196 </m:t>
                      </m:r>
                      <m:r>
                        <a:rPr lang="en-US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𝑚𝑜𝑙𝑒𝑠</m:t>
                      </m:r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99" t="-694" r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461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9591</TotalTime>
  <Words>857</Words>
  <Application>Microsoft Office PowerPoint</Application>
  <PresentationFormat>On-screen Show (4:3)</PresentationFormat>
  <Paragraphs>99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Blueprint</vt:lpstr>
      <vt:lpstr>Topic 17 – Equilibrium 17.2: The Equilibrium Law in Further Practice</vt:lpstr>
      <vt:lpstr>17.2 Equilibrium Law - 2 hours</vt:lpstr>
      <vt:lpstr>17.2 – Homogeneous Equilibria Calcs</vt:lpstr>
      <vt:lpstr>17.2 – Example #1</vt:lpstr>
      <vt:lpstr>Example #1 - answers</vt:lpstr>
      <vt:lpstr>7.2 – Example #2</vt:lpstr>
      <vt:lpstr>17.2 – Example #2 - answers</vt:lpstr>
      <vt:lpstr>17.2 – Example #3</vt:lpstr>
      <vt:lpstr>17.2 – Example #3 - answers</vt:lpstr>
      <vt:lpstr>17.4 – Example #4</vt:lpstr>
      <vt:lpstr>17.4 – Example #4 - answers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283</cp:revision>
  <dcterms:created xsi:type="dcterms:W3CDTF">2011-01-11T01:56:01Z</dcterms:created>
  <dcterms:modified xsi:type="dcterms:W3CDTF">2011-04-11T17:30:25Z</dcterms:modified>
</cp:coreProperties>
</file>